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embeddedFontLst>
    <p:embeddedFont>
      <p:font typeface="Montserra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2288fe49_0_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e2288fe49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150c2800b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150c2800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03dc6db50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03dc6db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f107ee4a4_1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f107ee4a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150c2800b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150c2800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150c2800b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150c2800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f325c8f0c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f325c8f0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f325c8f0c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f325c8f0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e22b539db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e22b539d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150c2800b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150c2800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150c2800b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150c2800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50c2800b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50c280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3dc6db50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3dc6db5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f107ee4a4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f107ee4a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f107ee4a4_1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f107ee4a4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f107ee4a4_1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f107ee4a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f107ee4a4_1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f107ee4a4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sz="52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://inbeta.uwc.ac.za/portfolio/learning-to-learn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59024"/>
            <a:ext cx="8520600" cy="9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Learning to learn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3632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A seminar series on the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strategies behind effective learning.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12375"/>
            <a:ext cx="793225" cy="7932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037425" y="6260275"/>
            <a:ext cx="2047200" cy="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An In Beta project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Find out more </a:t>
            </a:r>
            <a:r>
              <a:rPr lang="en-GB" sz="1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here</a:t>
            </a: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2607324"/>
            <a:ext cx="8520600" cy="9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Focus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35979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...and avoid distraction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Environmental changes to encourage focus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Disable all phone and computer notifications. </a:t>
            </a:r>
            <a:r>
              <a:rPr i="1" lang="en-GB" sz="2400"/>
              <a:t>It really can wait.</a:t>
            </a:r>
            <a:endParaRPr i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Become hard to reach.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Quit social media. </a:t>
            </a:r>
            <a:r>
              <a:rPr i="1" lang="en-GB" sz="2400"/>
              <a:t>See Continuous partial attention.</a:t>
            </a:r>
            <a:endParaRPr i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Work in a quiet place. </a:t>
            </a:r>
            <a:r>
              <a:rPr i="1" lang="en-GB" sz="2400"/>
              <a:t>Library or private space.</a:t>
            </a:r>
            <a:endParaRPr i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Work at a quiet time. </a:t>
            </a:r>
            <a:r>
              <a:rPr i="1" lang="en-GB" sz="2400"/>
              <a:t>Early morning is better than late at night</a:t>
            </a:r>
            <a:r>
              <a:rPr lang="en-GB" sz="2400"/>
              <a:t>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Limit internet access. </a:t>
            </a:r>
            <a:r>
              <a:rPr i="1" lang="en-GB" sz="2400"/>
              <a:t>Start with everything you need.</a:t>
            </a:r>
            <a:endParaRPr i="1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Tips for avoiding distraction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How you spend the first 10 seconds will determine how you spend the next hour. Get a good start.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Make it hard to be distracted.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Recognise when you’re getting distracted (it’s usually preceded by a feeling of discomfort).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Use </a:t>
            </a:r>
            <a:r>
              <a:rPr i="1" lang="en-GB" sz="2400"/>
              <a:t>time blocking</a:t>
            </a:r>
            <a:r>
              <a:rPr lang="en-GB" sz="2400"/>
              <a:t> e.g. “For the next 1 hour I’m going to focus on [...].” But this is meaningless if you don’t actually do the work.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9267"/>
            <a:ext cx="8839200" cy="4046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Know when to stop (i.e. have downtime)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Downtime gives you space for new insights.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Downtime helps to recharge your ability to focus.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Evening work tends not to be high quality.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Don’t take breaks from distraction; take breaks from focus.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Move towards resistance and pain, your best-self is on the other side.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Tools for improving your focus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en-GB" sz="2400">
                <a:solidFill>
                  <a:srgbClr val="434343"/>
                </a:solidFill>
              </a:rPr>
              <a:t>Getting Things Done framework</a:t>
            </a:r>
            <a:endParaRPr sz="24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</a:rPr>
              <a:t>Mobile apps you may find useful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en-GB" sz="2400">
                <a:solidFill>
                  <a:srgbClr val="434343"/>
                </a:solidFill>
              </a:rPr>
              <a:t>Pomodoro timer (focused concentration)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en-GB" sz="2400">
                <a:solidFill>
                  <a:srgbClr val="434343"/>
                </a:solidFill>
              </a:rPr>
              <a:t>Headspace, Waking up, 10% happier (</a:t>
            </a:r>
            <a:r>
              <a:rPr lang="en-GB" sz="2400">
                <a:solidFill>
                  <a:srgbClr val="434343"/>
                </a:solidFill>
              </a:rPr>
              <a:t>meditation</a:t>
            </a:r>
            <a:r>
              <a:rPr lang="en-GB" sz="2400">
                <a:solidFill>
                  <a:srgbClr val="434343"/>
                </a:solidFill>
              </a:rPr>
              <a:t>)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en-GB" sz="2400">
                <a:solidFill>
                  <a:srgbClr val="434343"/>
                </a:solidFill>
              </a:rPr>
              <a:t>Forest (avoiding your phone)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en-GB" sz="2400">
                <a:solidFill>
                  <a:srgbClr val="434343"/>
                </a:solidFill>
              </a:rPr>
              <a:t>Airplane mode (no notifications)</a:t>
            </a:r>
            <a:endParaRPr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Resources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Brown et al. (2014). Make it stick.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Eyal, N. (2019). Indistractable.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Goleman, D. (2013). Focus.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Greene, R. (2012). Mastery.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Newport, C. (2019). Digital minimalism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Newport, C. (2016). Deep work.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/>
              <a:t>Young, S. (2019). Ultralearning.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Moving forward...</a:t>
            </a:r>
            <a:endParaRPr/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Sign up for the new</a:t>
            </a:r>
            <a:r>
              <a:rPr lang="en-GB" sz="2400">
                <a:solidFill>
                  <a:srgbClr val="666666"/>
                </a:solidFill>
              </a:rPr>
              <a:t>sletter: https://bit.ly/2HhQioS</a:t>
            </a:r>
            <a:endParaRPr sz="2400">
              <a:solidFill>
                <a:srgbClr val="666666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Weekly updates and short inputs.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Next topic and seminar details.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Website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One page PDF summary for printing.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Expanded version of these slides on the website with links to additional readings.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Next topic: How to take notes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Myths about learning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You are not a multitasker; no-one can </a:t>
            </a:r>
            <a:r>
              <a:rPr lang="en-GB" sz="2400"/>
              <a:t>multitask</a:t>
            </a:r>
            <a:r>
              <a:rPr lang="en-GB" sz="2400"/>
              <a:t>. You’re task switching, and paying a cognitive cost every time.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Following something (when re-reading it) is not the same as understanding it. We trick ourselves into the </a:t>
            </a:r>
            <a:r>
              <a:rPr i="1" lang="en-GB" sz="2400"/>
              <a:t>Illusion of knowledge</a:t>
            </a:r>
            <a:r>
              <a:rPr lang="en-GB" sz="2400"/>
              <a:t>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Facts about learning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Rereading and massed practice are popular but ineffective.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Good learning is active learning;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Active learning means working smart and hard;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Working smart and hard is difficult and takes effort.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Deep work vs Shallow work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/>
              <a:t>Deep work:</a:t>
            </a:r>
            <a:r>
              <a:rPr lang="en-GB" sz="2400"/>
              <a:t> Professional activities performed in a state of distraction-free concentration that pushes your cognitive capabilities to their limit e.g. synthesising information from multiple sources, solving complex problems.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-GB" sz="2400"/>
              <a:t>Shallow work:</a:t>
            </a:r>
            <a:r>
              <a:rPr lang="en-GB" sz="2400"/>
              <a:t> Not cognitively demanding, logistical-style tasks, often performed while distracted e.g. email, formatting notes, underlining text.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focus on </a:t>
            </a:r>
            <a:r>
              <a:rPr i="1" lang="en-GB"/>
              <a:t>focus</a:t>
            </a:r>
            <a:r>
              <a:rPr lang="en-GB"/>
              <a:t>?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Focusing is about being able to concentrate intensively on a single task for long periods of time, avoiding distractions so that you can master skills quickly.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Information consumes attention. The more incoming information you have to attend to, the less attention you have for each source. </a:t>
            </a:r>
            <a:r>
              <a:rPr i="1" lang="en-GB" sz="2400"/>
              <a:t>If you want to have more focused attention, you need to cut down on incoming information</a:t>
            </a:r>
            <a:r>
              <a:rPr lang="en-GB" sz="2400"/>
              <a:t>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Flow (a state of focused attention)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Characterised by being completely absorbed in the task at hand.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Happens when tasks are challenging but not so difficult that you can’t complete them.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Don’t aim to achieve flow states but notice when you’re in one, as you may need to increase the challenge.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-GB" sz="2400"/>
              <a:t>Note: Some suggest that learning difficult subjects requires a level of difficulty that makes achieving a flow state impossible.</a:t>
            </a:r>
            <a:endParaRPr i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Improving your ability to focus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2400"/>
              <a:t>Mindfulness</a:t>
            </a:r>
            <a:r>
              <a:rPr lang="en-GB" sz="2400"/>
              <a:t> is a meditation practice that helps to improve your ability to focus.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2400"/>
              <a:t>Delayed gratification</a:t>
            </a:r>
            <a:r>
              <a:rPr lang="en-GB" sz="2400"/>
              <a:t> (or cognitive control) is the ability to put off until later, something that you really want to do now.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Get comfortable with the period of discomfort that precedes distraction. It usually only lasts about 10 minutes.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Start small. Aim to focus for 10 minutes.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Challenges with focusing your attention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Failing to start (i.e. procrastinating). Recognise when you’re procrastinating. </a:t>
            </a:r>
            <a:r>
              <a:rPr i="1" lang="en-GB" sz="2400"/>
              <a:t>“I just need to check [...] quickly.”</a:t>
            </a:r>
            <a:endParaRPr i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Sustaining your focus (i.e. avoiding distraction). Quality and duration of the session.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Failing to create the right kind of focus. Arousal and task complexity.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GB" sz="2400"/>
              <a:t>There are too many Things. </a:t>
            </a:r>
            <a:r>
              <a:rPr i="1" lang="en-GB" sz="2400"/>
              <a:t>See the Pareto principle</a:t>
            </a:r>
            <a:r>
              <a:rPr lang="en-GB" sz="2400"/>
              <a:t>.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Sources of distraction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Your environment</a:t>
            </a:r>
            <a:r>
              <a:rPr lang="en-GB" sz="2400"/>
              <a:t>: How many tabs do you have open? Are you online? Are your phone notifications turned off (even better: Is your phone in the other room)? Do you have everything you need to complete the task?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2400"/>
              <a:t>Your task</a:t>
            </a:r>
            <a:r>
              <a:rPr lang="en-GB" sz="2400"/>
              <a:t>: What format is more distracting for you? Do you have to re-read the same paragraph multiple times? Solve problems or make notes?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 sz="2400"/>
              <a:t>Your mind</a:t>
            </a:r>
            <a:r>
              <a:rPr lang="en-GB" sz="2400"/>
              <a:t>: Are you dealing with relationship issues? Are feeling restless (go for a walk)? Are you angry about something? Let it rise, notice it, let it go.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